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71" r:id="rId7"/>
    <p:sldId id="267" r:id="rId8"/>
    <p:sldId id="265" r:id="rId9"/>
    <p:sldId id="263" r:id="rId10"/>
    <p:sldId id="260" r:id="rId11"/>
    <p:sldId id="273" r:id="rId12"/>
    <p:sldId id="268" r:id="rId13"/>
    <p:sldId id="269" r:id="rId14"/>
    <p:sldId id="261" r:id="rId15"/>
    <p:sldId id="276" r:id="rId16"/>
    <p:sldId id="270" r:id="rId17"/>
    <p:sldId id="277" r:id="rId18"/>
    <p:sldId id="278" r:id="rId19"/>
    <p:sldId id="275" r:id="rId20"/>
    <p:sldId id="266" r:id="rId21"/>
    <p:sldId id="274" r:id="rId22"/>
  </p:sldIdLst>
  <p:sldSz cx="9144000" cy="5143500" type="screen16x9"/>
  <p:notesSz cx="6858000" cy="9144000"/>
  <p:defaultTextStyle>
    <a:defPPr>
      <a:defRPr lang="en-A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711" autoAdjust="0"/>
  </p:normalViewPr>
  <p:slideViewPr>
    <p:cSldViewPr>
      <p:cViewPr>
        <p:scale>
          <a:sx n="90" d="100"/>
          <a:sy n="90" d="100"/>
        </p:scale>
        <p:origin x="-732" y="-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Calibri" pitchFamily="34" charset="0"/>
              </a:defRPr>
            </a:lvl1pPr>
            <a:lvl2pPr>
              <a:defRPr baseline="0">
                <a:latin typeface="Calibri" pitchFamily="34" charset="0"/>
              </a:defRPr>
            </a:lvl2pPr>
            <a:lvl3pPr>
              <a:defRPr baseline="0">
                <a:latin typeface="Calibri" pitchFamily="34" charset="0"/>
              </a:defRPr>
            </a:lvl3pPr>
            <a:lvl4pPr>
              <a:defRPr baseline="0">
                <a:latin typeface="Calibri" pitchFamily="34" charset="0"/>
              </a:defRPr>
            </a:lvl4pPr>
            <a:lvl5pPr>
              <a:defRPr baseline="0"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1" y="1200150"/>
            <a:ext cx="3565525" cy="374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1276" y="1200150"/>
            <a:ext cx="3565525" cy="374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5938" y="205979"/>
            <a:ext cx="1820862" cy="474225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3350" y="205979"/>
            <a:ext cx="5310188" cy="47422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0" y="205979"/>
            <a:ext cx="728345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1" y="1200150"/>
            <a:ext cx="3565525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1276" y="1200150"/>
            <a:ext cx="3565525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0" y="205979"/>
            <a:ext cx="728345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403350" y="1200150"/>
            <a:ext cx="7283450" cy="3748088"/>
          </a:xfrm>
        </p:spPr>
        <p:txBody>
          <a:bodyPr/>
          <a:lstStyle/>
          <a:p>
            <a:pPr lvl="0"/>
            <a:endParaRPr lang="en-AU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5616" y="205979"/>
            <a:ext cx="7704856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5616" y="1200150"/>
            <a:ext cx="7704856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</a:p>
        </p:txBody>
      </p:sp>
      <p:grpSp>
        <p:nvGrpSpPr>
          <p:cNvPr id="1029" name="Group 8"/>
          <p:cNvGrpSpPr>
            <a:grpSpLocks/>
          </p:cNvGrpSpPr>
          <p:nvPr userDrawn="1"/>
        </p:nvGrpSpPr>
        <p:grpSpPr bwMode="auto">
          <a:xfrm>
            <a:off x="0" y="-20241"/>
            <a:ext cx="899592" cy="5163741"/>
            <a:chOff x="0" y="0"/>
            <a:chExt cx="748" cy="4337"/>
          </a:xfrm>
        </p:grpSpPr>
        <p:pic>
          <p:nvPicPr>
            <p:cNvPr id="1032" name="Picture 9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10591" r="76421"/>
            <a:stretch>
              <a:fillRect/>
            </a:stretch>
          </p:blipFill>
          <p:spPr bwMode="auto">
            <a:xfrm>
              <a:off x="0" y="0"/>
              <a:ext cx="748" cy="4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4" name="Line 10"/>
            <p:cNvSpPr>
              <a:spLocks noChangeShapeType="1"/>
            </p:cNvSpPr>
            <p:nvPr userDrawn="1"/>
          </p:nvSpPr>
          <p:spPr bwMode="auto">
            <a:xfrm>
              <a:off x="748" y="0"/>
              <a:ext cx="0" cy="4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</p:grpSp>
      <p:pic>
        <p:nvPicPr>
          <p:cNvPr id="1030" name="Picture 11" descr="F&amp;F Logo Powerpoint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504" y="3723878"/>
            <a:ext cx="767299" cy="42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2" descr="JCU Transparent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1781" y="4624387"/>
            <a:ext cx="763691" cy="32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STFA Logo (col).jp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107504" y="4227934"/>
            <a:ext cx="739321" cy="3246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465535"/>
            <a:ext cx="7632848" cy="1134665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The role of non-resident sharks in shaping coral reef communities</a:t>
            </a:r>
            <a:endParaRPr lang="en-AU" sz="3600" b="1" dirty="0" smtClean="0">
              <a:latin typeface="Calibri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3795886"/>
            <a:ext cx="8172400" cy="685800"/>
          </a:xfrm>
        </p:spPr>
        <p:txBody>
          <a:bodyPr/>
          <a:lstStyle/>
          <a:p>
            <a:pPr eaLnBrk="1" hangingPunct="1"/>
            <a:r>
              <a:rPr lang="en-AU" sz="2000" dirty="0" smtClean="0">
                <a:latin typeface="Calibri" pitchFamily="34" charset="0"/>
              </a:rPr>
              <a:t>Colin Simpfendorfer</a:t>
            </a:r>
            <a:r>
              <a:rPr lang="en-AU" sz="2000" baseline="30000" dirty="0" smtClean="0">
                <a:latin typeface="Calibri" pitchFamily="34" charset="0"/>
              </a:rPr>
              <a:t>1</a:t>
            </a:r>
            <a:r>
              <a:rPr lang="en-AU" sz="2000" dirty="0" smtClean="0">
                <a:latin typeface="Calibri" pitchFamily="34" charset="0"/>
              </a:rPr>
              <a:t>, Michelle Heupel</a:t>
            </a:r>
            <a:r>
              <a:rPr lang="en-AU" sz="2000" baseline="30000" dirty="0" smtClean="0">
                <a:latin typeface="Calibri" pitchFamily="34" charset="0"/>
              </a:rPr>
              <a:t>2,1</a:t>
            </a:r>
            <a:r>
              <a:rPr lang="en-AU" sz="2000" dirty="0" smtClean="0">
                <a:latin typeface="Calibri" pitchFamily="34" charset="0"/>
              </a:rPr>
              <a:t> , </a:t>
            </a:r>
            <a:r>
              <a:rPr lang="en-AU" sz="2000" dirty="0" smtClean="0">
                <a:latin typeface="Calibri" pitchFamily="34" charset="0"/>
              </a:rPr>
              <a:t>Andrew </a:t>
            </a:r>
            <a:r>
              <a:rPr lang="en-AU" sz="2000" dirty="0" smtClean="0">
                <a:latin typeface="Calibri" pitchFamily="34" charset="0"/>
              </a:rPr>
              <a:t>T</a:t>
            </a:r>
            <a:r>
              <a:rPr lang="en-AU" sz="2000" dirty="0" smtClean="0">
                <a:latin typeface="Calibri" pitchFamily="34" charset="0"/>
              </a:rPr>
              <a:t>obin</a:t>
            </a:r>
            <a:r>
              <a:rPr lang="en-AU" sz="2000" baseline="30000" dirty="0" smtClean="0">
                <a:latin typeface="Calibri" pitchFamily="34" charset="0"/>
              </a:rPr>
              <a:t>1</a:t>
            </a:r>
            <a:r>
              <a:rPr lang="en-AU" sz="2000" dirty="0" smtClean="0">
                <a:latin typeface="Calibri" pitchFamily="34" charset="0"/>
              </a:rPr>
              <a:t>, Mario </a:t>
            </a:r>
            <a:r>
              <a:rPr lang="en-AU" sz="2000" dirty="0" smtClean="0">
                <a:latin typeface="Calibri" pitchFamily="34" charset="0"/>
              </a:rPr>
              <a:t>Espinosa</a:t>
            </a:r>
            <a:r>
              <a:rPr lang="en-AU" sz="2000" baseline="30000" dirty="0" smtClean="0">
                <a:latin typeface="Calibri" pitchFamily="34" charset="0"/>
              </a:rPr>
              <a:t>1,3</a:t>
            </a:r>
          </a:p>
          <a:p>
            <a:pPr eaLnBrk="1" hangingPunct="1"/>
            <a:r>
              <a:rPr lang="en-AU" sz="1600" baseline="30000" dirty="0" smtClean="0">
                <a:latin typeface="Calibri" pitchFamily="34" charset="0"/>
              </a:rPr>
              <a:t>1</a:t>
            </a:r>
            <a:r>
              <a:rPr lang="en-AU" sz="1600" dirty="0" smtClean="0">
                <a:latin typeface="Calibri" pitchFamily="34" charset="0"/>
              </a:rPr>
              <a:t>Centre for Sustainable Tropical Fisheries and Aquaculture, James Cook University</a:t>
            </a:r>
          </a:p>
          <a:p>
            <a:pPr eaLnBrk="1" hangingPunct="1"/>
            <a:r>
              <a:rPr lang="en-AU" sz="1600" baseline="30000" dirty="0" smtClean="0">
                <a:latin typeface="Calibri" pitchFamily="34" charset="0"/>
              </a:rPr>
              <a:t>2</a:t>
            </a:r>
            <a:r>
              <a:rPr lang="en-AU" sz="1600" dirty="0" smtClean="0">
                <a:latin typeface="Calibri" pitchFamily="34" charset="0"/>
              </a:rPr>
              <a:t>Australian Institute of Marine Science</a:t>
            </a:r>
          </a:p>
          <a:p>
            <a:pPr eaLnBrk="1" hangingPunct="1"/>
            <a:r>
              <a:rPr lang="en-AU" sz="1600" baseline="30000" dirty="0" smtClean="0">
                <a:latin typeface="Calibri" pitchFamily="34" charset="0"/>
              </a:rPr>
              <a:t>3</a:t>
            </a:r>
            <a:r>
              <a:rPr lang="en-AU" sz="1600" dirty="0" smtClean="0">
                <a:latin typeface="Calibri" pitchFamily="34" charset="0"/>
              </a:rPr>
              <a:t>AIMS@JCU</a:t>
            </a:r>
          </a:p>
        </p:txBody>
      </p:sp>
      <p:pic>
        <p:nvPicPr>
          <p:cNvPr id="56322" name="Picture 2" descr="Bull Sha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761660"/>
            <a:ext cx="3384376" cy="1890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Reef-resident sharks</a:t>
            </a:r>
            <a:endParaRPr lang="en-US" b="1" dirty="0"/>
          </a:p>
        </p:txBody>
      </p:sp>
      <p:pic>
        <p:nvPicPr>
          <p:cNvPr id="4" name="Content Placeholder 3" descr="Osprey reef 25 March 2008 North Horn 0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9125" t="23627" r="11712" b="21619"/>
          <a:stretch>
            <a:fillRect/>
          </a:stretch>
        </p:blipFill>
        <p:spPr>
          <a:xfrm>
            <a:off x="1475656" y="1005576"/>
            <a:ext cx="2880320" cy="1566174"/>
          </a:xfrm>
        </p:spPr>
      </p:pic>
      <p:pic>
        <p:nvPicPr>
          <p:cNvPr id="5" name="Picture 4" descr="P3190432.JPG"/>
          <p:cNvPicPr>
            <a:picLocks noChangeAspect="1"/>
          </p:cNvPicPr>
          <p:nvPr/>
        </p:nvPicPr>
        <p:blipFill>
          <a:blip r:embed="rId3" cstate="print"/>
          <a:srcRect b="9220"/>
          <a:stretch>
            <a:fillRect/>
          </a:stretch>
        </p:blipFill>
        <p:spPr>
          <a:xfrm>
            <a:off x="5580112" y="2931790"/>
            <a:ext cx="2808312" cy="17281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473199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Epaulette shark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20271" y="4677984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Blacktip</a:t>
            </a:r>
            <a:r>
              <a:rPr lang="en-US" dirty="0" smtClean="0"/>
              <a:t> reef shark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02548" y="2571750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Grey reef shark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94260" y="2625756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Whitetip</a:t>
            </a:r>
            <a:r>
              <a:rPr lang="en-US" dirty="0" smtClean="0"/>
              <a:t> shark</a:t>
            </a:r>
            <a:endParaRPr lang="en-US" dirty="0"/>
          </a:p>
        </p:txBody>
      </p:sp>
      <p:pic>
        <p:nvPicPr>
          <p:cNvPr id="10241" name="Picture 1" descr="C:\Users\jc167551\Desktop\New folder\P32004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005576"/>
            <a:ext cx="2448272" cy="1579676"/>
          </a:xfrm>
          <a:prstGeom prst="rect">
            <a:avLst/>
          </a:prstGeom>
          <a:noFill/>
        </p:spPr>
      </p:pic>
      <p:pic>
        <p:nvPicPr>
          <p:cNvPr id="3" name="Picture 2" descr="E:\bt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003798"/>
            <a:ext cx="2448272" cy="16215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Progress on understanding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reef-resident shark species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221600"/>
            <a:ext cx="3888432" cy="3748088"/>
          </a:xfrm>
        </p:spPr>
        <p:txBody>
          <a:bodyPr/>
          <a:lstStyle/>
          <a:p>
            <a:r>
              <a:rPr lang="en-US" sz="2400" dirty="0" smtClean="0"/>
              <a:t>Research on their biology and ecology is increasing.</a:t>
            </a:r>
          </a:p>
          <a:p>
            <a:r>
              <a:rPr lang="en-US" sz="2400" dirty="0" smtClean="0"/>
              <a:t>Improved understanding of movements.</a:t>
            </a:r>
          </a:p>
          <a:p>
            <a:r>
              <a:rPr lang="en-US" sz="2400" dirty="0" smtClean="0"/>
              <a:t>Concerns over status, but varies by reef system and questions about methodologies. 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347614"/>
            <a:ext cx="40260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59632" y="4732861"/>
            <a:ext cx="78843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100" dirty="0" err="1" smtClean="0"/>
              <a:t>Nadon</a:t>
            </a:r>
            <a:r>
              <a:rPr lang="en-US" sz="1100" dirty="0" smtClean="0"/>
              <a:t>, M.O., Baum, J.K., Williams, I.D., McPherson, J.M., </a:t>
            </a:r>
            <a:r>
              <a:rPr lang="en-US" sz="1100" dirty="0" err="1" smtClean="0"/>
              <a:t>Zgliczynski</a:t>
            </a:r>
            <a:r>
              <a:rPr lang="en-US" sz="1100" dirty="0" smtClean="0"/>
              <a:t>, B.J., Richards, B.L., Schroeder, R.E., and </a:t>
            </a:r>
            <a:r>
              <a:rPr lang="en-US" sz="1100" dirty="0" err="1" smtClean="0"/>
              <a:t>Brainard</a:t>
            </a:r>
            <a:r>
              <a:rPr lang="en-US" sz="1100" dirty="0" smtClean="0"/>
              <a:t>, R.E. (2012). Re-Creating Missing Population Baselines for Pacific Reef Sharks. Conservation Biology </a:t>
            </a:r>
            <a:r>
              <a:rPr lang="en-US" sz="1100" i="1" dirty="0" smtClean="0"/>
              <a:t>26, 493-503.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Non-resident shark species</a:t>
            </a:r>
            <a:endParaRPr lang="en-US" dirty="0"/>
          </a:p>
        </p:txBody>
      </p:sp>
      <p:pic>
        <p:nvPicPr>
          <p:cNvPr id="737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345186" y="1647651"/>
            <a:ext cx="3343275" cy="245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37548" y="1059582"/>
            <a:ext cx="39036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Ward-Paige et al. 2010</a:t>
            </a:r>
          </a:p>
          <a:p>
            <a:endParaRPr lang="en-US" dirty="0" smtClean="0"/>
          </a:p>
          <a:p>
            <a:pPr algn="l"/>
            <a:r>
              <a:rPr lang="en-US" dirty="0" smtClean="0"/>
              <a:t>14 species of shark in diver surveys </a:t>
            </a:r>
          </a:p>
          <a:p>
            <a:pPr algn="l"/>
            <a:r>
              <a:rPr lang="en-US" dirty="0" smtClean="0"/>
              <a:t>of Caribbean coral reefs.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Most more commonly observed </a:t>
            </a:r>
          </a:p>
          <a:p>
            <a:pPr algn="l"/>
            <a:r>
              <a:rPr lang="en-US" dirty="0" smtClean="0"/>
              <a:t>in non-reef areas.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75656" y="3147814"/>
            <a:ext cx="36728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Question</a:t>
            </a:r>
          </a:p>
          <a:p>
            <a:endParaRPr lang="en-US" dirty="0" smtClean="0"/>
          </a:p>
          <a:p>
            <a:pPr algn="l"/>
            <a:r>
              <a:rPr lang="en-US" dirty="0" smtClean="0"/>
              <a:t>What role do these species play </a:t>
            </a:r>
          </a:p>
          <a:p>
            <a:pPr algn="l"/>
            <a:r>
              <a:rPr lang="en-US" dirty="0" smtClean="0"/>
              <a:t>in shaping coral reef ecosystems?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608" y="4661143"/>
            <a:ext cx="81003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100" dirty="0" smtClean="0"/>
              <a:t>Ward-Paige, C.A., Mora, C., </a:t>
            </a:r>
            <a:r>
              <a:rPr lang="en-US" sz="1100" dirty="0" err="1" smtClean="0"/>
              <a:t>Lotze</a:t>
            </a:r>
            <a:r>
              <a:rPr lang="en-US" sz="1100" dirty="0" smtClean="0"/>
              <a:t>, H.K., </a:t>
            </a:r>
            <a:r>
              <a:rPr lang="en-US" sz="1100" dirty="0" err="1" smtClean="0"/>
              <a:t>Pattengill</a:t>
            </a:r>
            <a:r>
              <a:rPr lang="en-US" sz="1100" dirty="0" smtClean="0"/>
              <a:t>-Semmens, C., </a:t>
            </a:r>
            <a:r>
              <a:rPr lang="en-US" sz="1100" dirty="0" err="1" smtClean="0"/>
              <a:t>McClenachan</a:t>
            </a:r>
            <a:r>
              <a:rPr lang="en-US" sz="1100" dirty="0" smtClean="0"/>
              <a:t>, L., Arias-Castro, E., and Myers, R.A. (2010). Large-scale absence of sharks on reefs in the greater-Caribbean: a footprint of human presence. </a:t>
            </a:r>
            <a:r>
              <a:rPr lang="en-US" sz="1100" dirty="0" err="1" smtClean="0"/>
              <a:t>PLoS</a:t>
            </a:r>
            <a:r>
              <a:rPr lang="en-US" sz="1100" dirty="0" smtClean="0"/>
              <a:t> One </a:t>
            </a:r>
            <a:r>
              <a:rPr lang="en-US" sz="1100" i="1" dirty="0" smtClean="0"/>
              <a:t>5, e11968.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005576"/>
            <a:ext cx="7283450" cy="3748088"/>
          </a:xfrm>
        </p:spPr>
        <p:txBody>
          <a:bodyPr/>
          <a:lstStyle/>
          <a:p>
            <a:r>
              <a:rPr lang="en-US" sz="2800" dirty="0" smtClean="0"/>
              <a:t>What are the direct and indirect effects of non-resident sharks on coral reefs?</a:t>
            </a:r>
          </a:p>
          <a:p>
            <a:r>
              <a:rPr lang="en-US" sz="2800" dirty="0" smtClean="0"/>
              <a:t>What role do coral reefs play in supporting non-resident shark species?</a:t>
            </a:r>
          </a:p>
          <a:p>
            <a:r>
              <a:rPr lang="en-US" sz="2800" dirty="0" smtClean="0"/>
              <a:t>What are the spatial scales at which non-resident sharks connect to coral reefs?</a:t>
            </a:r>
          </a:p>
          <a:p>
            <a:r>
              <a:rPr lang="en-US" sz="2800" dirty="0" smtClean="0"/>
              <a:t>What are the magnitudes of energy transfer to and from coral reefs by non-resident sharks?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51470"/>
            <a:ext cx="7704856" cy="857250"/>
          </a:xfrm>
        </p:spPr>
        <p:txBody>
          <a:bodyPr/>
          <a:lstStyle/>
          <a:p>
            <a:r>
              <a:rPr lang="en-US" dirty="0" smtClean="0"/>
              <a:t>Potential roles</a:t>
            </a:r>
            <a:endParaRPr lang="en-US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586479"/>
            <a:ext cx="3600400" cy="214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Blacktip Shark eating a Sard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843558"/>
            <a:ext cx="2736304" cy="163707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91680" y="1491630"/>
            <a:ext cx="2725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Direct predation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3111811"/>
            <a:ext cx="34259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Indirect </a:t>
            </a:r>
            <a:r>
              <a:rPr lang="en-US" sz="2800" dirty="0" err="1" smtClean="0"/>
              <a:t>behavioural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effects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1331640" y="4659982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/>
              <a:t>Heithaus, M.R., </a:t>
            </a:r>
            <a:r>
              <a:rPr lang="en-US" sz="1200" dirty="0" err="1" smtClean="0"/>
              <a:t>Frid</a:t>
            </a:r>
            <a:r>
              <a:rPr lang="en-US" sz="1200" dirty="0" smtClean="0"/>
              <a:t>, A., </a:t>
            </a:r>
            <a:r>
              <a:rPr lang="en-US" sz="1200" dirty="0" err="1" smtClean="0"/>
              <a:t>Wirsing</a:t>
            </a:r>
            <a:r>
              <a:rPr lang="en-US" sz="1200" dirty="0" smtClean="0"/>
              <a:t>, A.J., and Worm, B. (2008). Predicting ecological consequences of marine top predator declines. Trends in Ecology &amp; Evolution </a:t>
            </a:r>
            <a:r>
              <a:rPr lang="en-US" sz="1200" i="1" dirty="0" smtClean="0"/>
              <a:t>23, 202-210.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surveys</a:t>
            </a:r>
            <a:endParaRPr lang="en-US" dirty="0"/>
          </a:p>
        </p:txBody>
      </p:sp>
      <p:pic>
        <p:nvPicPr>
          <p:cNvPr id="4" name="Picture 4" descr="http://upload.wikimedia.org/wikipedia/commons/1/1e/Map_of_Great_Barrier_Reef_Demi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987574"/>
            <a:ext cx="4463696" cy="3748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Left Arrow 5"/>
          <p:cNvSpPr/>
          <p:nvPr/>
        </p:nvSpPr>
        <p:spPr bwMode="auto">
          <a:xfrm rot="18288346">
            <a:off x="4125689" y="2496333"/>
            <a:ext cx="1998519" cy="483743"/>
          </a:xfrm>
          <a:prstGeom prst="lef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Townsville reefs</a:t>
            </a:r>
          </a:p>
        </p:txBody>
      </p:sp>
      <p:sp>
        <p:nvSpPr>
          <p:cNvPr id="7" name="Left Arrow 6"/>
          <p:cNvSpPr/>
          <p:nvPr/>
        </p:nvSpPr>
        <p:spPr bwMode="auto">
          <a:xfrm rot="18288346">
            <a:off x="5725305" y="3711802"/>
            <a:ext cx="1635656" cy="501037"/>
          </a:xfrm>
          <a:prstGeom prst="lef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Cap Bunkers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699542"/>
            <a:ext cx="1330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Tiger shark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1869673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Great hammerhead</a:t>
            </a:r>
          </a:p>
          <a:p>
            <a:r>
              <a:rPr lang="en-US" dirty="0" smtClean="0"/>
              <a:t> shark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3579862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Sliteye</a:t>
            </a:r>
            <a:r>
              <a:rPr lang="en-US" dirty="0" smtClean="0"/>
              <a:t> shark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55976" y="3813889"/>
            <a:ext cx="1578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Australian</a:t>
            </a:r>
          </a:p>
          <a:p>
            <a:r>
              <a:rPr lang="en-US" dirty="0" smtClean="0"/>
              <a:t>Weasel shark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36296" y="3651870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Sandbar shark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36297" y="1995686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</a:t>
            </a:r>
          </a:p>
          <a:p>
            <a:r>
              <a:rPr lang="en-US" dirty="0" err="1" smtClean="0"/>
              <a:t>blacktip</a:t>
            </a:r>
            <a:r>
              <a:rPr lang="en-US" dirty="0" smtClean="0"/>
              <a:t> shark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75856" y="51470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Scalloped </a:t>
            </a:r>
          </a:p>
          <a:p>
            <a:r>
              <a:rPr lang="en-US" dirty="0" smtClean="0"/>
              <a:t>hammerhead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380313" y="73554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Bull shark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64088" y="123478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Lemon shark</a:t>
            </a:r>
            <a:endParaRPr lang="en-US" dirty="0"/>
          </a:p>
        </p:txBody>
      </p:sp>
      <p:pic>
        <p:nvPicPr>
          <p:cNvPr id="74754" name="Picture 2" descr="http://www.34igc.org/FileLibrary/barrier_reef_heron_isl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37624"/>
            <a:ext cx="3935760" cy="2213865"/>
          </a:xfrm>
          <a:prstGeom prst="rect">
            <a:avLst/>
          </a:prstGeom>
          <a:noFill/>
        </p:spPr>
      </p:pic>
      <p:pic>
        <p:nvPicPr>
          <p:cNvPr id="74756" name="Picture 4" descr="Tiger shark swimming over sandy bot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059582"/>
            <a:ext cx="1104146" cy="695393"/>
          </a:xfrm>
          <a:prstGeom prst="rect">
            <a:avLst/>
          </a:prstGeom>
          <a:noFill/>
        </p:spPr>
      </p:pic>
      <p:pic>
        <p:nvPicPr>
          <p:cNvPr id="74758" name="Picture 6" descr="Lemon shark swimming over re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519522"/>
            <a:ext cx="1182398" cy="702078"/>
          </a:xfrm>
          <a:prstGeom prst="rect">
            <a:avLst/>
          </a:prstGeom>
          <a:noFill/>
        </p:spPr>
      </p:pic>
      <p:pic>
        <p:nvPicPr>
          <p:cNvPr id="6146" name="Picture 2" descr="Scalloped hammerhea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681540"/>
            <a:ext cx="1144192" cy="702078"/>
          </a:xfrm>
          <a:prstGeom prst="rect">
            <a:avLst/>
          </a:prstGeom>
          <a:noFill/>
        </p:spPr>
      </p:pic>
      <p:pic>
        <p:nvPicPr>
          <p:cNvPr id="6148" name="Picture 4" descr="Great hammerhead swimm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2499742"/>
            <a:ext cx="1638019" cy="810090"/>
          </a:xfrm>
          <a:prstGeom prst="rect">
            <a:avLst/>
          </a:prstGeom>
          <a:noFill/>
        </p:spPr>
      </p:pic>
      <p:pic>
        <p:nvPicPr>
          <p:cNvPr id="6150" name="Picture 6" descr="Mature female bull shar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1091360"/>
            <a:ext cx="1306116" cy="760310"/>
          </a:xfrm>
          <a:prstGeom prst="rect">
            <a:avLst/>
          </a:prstGeom>
          <a:noFill/>
        </p:spPr>
      </p:pic>
      <p:pic>
        <p:nvPicPr>
          <p:cNvPr id="6152" name="Picture 8" descr="Blacktip shark in shallow wat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24328" y="2643758"/>
            <a:ext cx="1261761" cy="810090"/>
          </a:xfrm>
          <a:prstGeom prst="rect">
            <a:avLst/>
          </a:prstGeom>
          <a:noFill/>
        </p:spPr>
      </p:pic>
      <p:pic>
        <p:nvPicPr>
          <p:cNvPr id="6154" name="Picture 10" descr="Sandbar shark swimmi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24328" y="4007721"/>
            <a:ext cx="1234108" cy="796277"/>
          </a:xfrm>
          <a:prstGeom prst="rect">
            <a:avLst/>
          </a:prstGeom>
          <a:noFill/>
        </p:spPr>
      </p:pic>
      <p:pic>
        <p:nvPicPr>
          <p:cNvPr id="6156" name="Picture 12" descr="http://showyourfishes.com/fish_breed_photos/Slit-eye_shark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63688" y="4011910"/>
            <a:ext cx="1080120" cy="590928"/>
          </a:xfrm>
          <a:prstGeom prst="rect">
            <a:avLst/>
          </a:prstGeom>
          <a:noFill/>
        </p:spPr>
      </p:pic>
      <p:pic>
        <p:nvPicPr>
          <p:cNvPr id="6158" name="Picture 14" descr="http://kuwaitmarinelife.com/wp-content/uploads/2008/08/slender-weasel-shark.bmp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0" y="4443958"/>
            <a:ext cx="1152128" cy="5203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Acoustic monitoring</a:t>
            </a:r>
            <a:endParaRPr 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113588"/>
            <a:ext cx="3870608" cy="172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5270" y="3003798"/>
            <a:ext cx="388520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http://upload.wikimedia.org/wikipedia/commons/1/1e/Map_of_Great_Barrier_Reef_Demi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113589"/>
            <a:ext cx="3261356" cy="3646178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 bwMode="auto">
          <a:xfrm rot="20230635">
            <a:off x="3718981" y="4027623"/>
            <a:ext cx="2465406" cy="416053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CapBunkers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(n=50)</a:t>
            </a:r>
          </a:p>
        </p:txBody>
      </p:sp>
      <p:sp>
        <p:nvSpPr>
          <p:cNvPr id="8" name="Right Arrow 7"/>
          <p:cNvSpPr/>
          <p:nvPr/>
        </p:nvSpPr>
        <p:spPr bwMode="auto">
          <a:xfrm rot="20350498">
            <a:off x="2519436" y="2592759"/>
            <a:ext cx="4501925" cy="416053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Townsville Reefs (n=48)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0" y="51470"/>
            <a:ext cx="7489130" cy="857250"/>
          </a:xfrm>
        </p:spPr>
        <p:txBody>
          <a:bodyPr/>
          <a:lstStyle/>
          <a:p>
            <a:r>
              <a:rPr lang="en-US" dirty="0" smtClean="0"/>
              <a:t>1. Seasonal invaders</a:t>
            </a:r>
            <a:endParaRPr lang="en-US" dirty="0"/>
          </a:p>
        </p:txBody>
      </p:sp>
      <p:pic>
        <p:nvPicPr>
          <p:cNvPr id="727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9550" t="7302" r="31779" b="675"/>
          <a:stretch>
            <a:fillRect/>
          </a:stretch>
        </p:blipFill>
        <p:spPr bwMode="auto">
          <a:xfrm>
            <a:off x="2051720" y="951570"/>
            <a:ext cx="2520280" cy="397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Straight Arrow Connector 17"/>
          <p:cNvCxnSpPr/>
          <p:nvPr/>
        </p:nvCxnSpPr>
        <p:spPr bwMode="auto">
          <a:xfrm flipH="1" flipV="1">
            <a:off x="2987824" y="2247714"/>
            <a:ext cx="432048" cy="25382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H="1" flipV="1">
            <a:off x="2915816" y="2301720"/>
            <a:ext cx="504056" cy="24842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3419872" y="3003798"/>
            <a:ext cx="432048" cy="17821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0" name="Picture 2" descr="Bull Sh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579862"/>
            <a:ext cx="2016224" cy="1188132"/>
          </a:xfrm>
          <a:prstGeom prst="rect">
            <a:avLst/>
          </a:prstGeom>
          <a:noFill/>
        </p:spPr>
      </p:pic>
      <p:sp>
        <p:nvSpPr>
          <p:cNvPr id="31" name="Curved Left Arrow 30"/>
          <p:cNvSpPr/>
          <p:nvPr/>
        </p:nvSpPr>
        <p:spPr bwMode="auto">
          <a:xfrm>
            <a:off x="3563888" y="2517744"/>
            <a:ext cx="576064" cy="2268252"/>
          </a:xfrm>
          <a:prstGeom prst="curvedLeftArrow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flipH="1" flipV="1">
            <a:off x="3059832" y="2301720"/>
            <a:ext cx="792088" cy="70207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885680" y="1059583"/>
            <a:ext cx="3557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bull sharks from NSW detected</a:t>
            </a:r>
          </a:p>
          <a:p>
            <a:r>
              <a:rPr lang="en-US" dirty="0" smtClean="0"/>
              <a:t>on acoustic receivers in the GBR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20348" y="1869672"/>
            <a:ext cx="3288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Demonstrates long distance </a:t>
            </a:r>
          </a:p>
          <a:p>
            <a:r>
              <a:rPr lang="en-US" dirty="0" smtClean="0"/>
              <a:t>movements to coral reefs and </a:t>
            </a:r>
          </a:p>
          <a:p>
            <a:r>
              <a:rPr lang="en-US" dirty="0" smtClean="0"/>
              <a:t>potential energy flows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28250" y="2679762"/>
            <a:ext cx="1672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Other species:</a:t>
            </a:r>
          </a:p>
          <a:p>
            <a:r>
              <a:rPr lang="en-US" dirty="0" smtClean="0"/>
              <a:t>White sharks</a:t>
            </a:r>
          </a:p>
          <a:p>
            <a:r>
              <a:rPr lang="en-US" dirty="0" smtClean="0"/>
              <a:t>Reef manta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28588" y="4879200"/>
            <a:ext cx="5079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Data from NSW Fisheries – Vic </a:t>
            </a:r>
            <a:r>
              <a:rPr lang="en-US" sz="1400" dirty="0" err="1" smtClean="0"/>
              <a:t>Peddemores</a:t>
            </a:r>
            <a:r>
              <a:rPr lang="en-US" sz="1400" dirty="0" smtClean="0"/>
              <a:t>, Amy </a:t>
            </a:r>
            <a:r>
              <a:rPr lang="en-US" sz="1400" dirty="0" err="1" smtClean="0"/>
              <a:t>Smoothey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Individual reef specialists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Individuals show high level of site fidelity to reef</a:t>
            </a:r>
          </a:p>
          <a:p>
            <a:r>
              <a:rPr lang="en-US" sz="2800" dirty="0" smtClean="0"/>
              <a:t>Species as a whole show use of wide range of habitats, not just reefs</a:t>
            </a:r>
          </a:p>
          <a:p>
            <a:r>
              <a:rPr lang="en-US" sz="2800" dirty="0" smtClean="0"/>
              <a:t>Consistent with reports of individual diet </a:t>
            </a:r>
            <a:r>
              <a:rPr lang="en-US" sz="2800" dirty="0" err="1" smtClean="0"/>
              <a:t>specialisation</a:t>
            </a:r>
            <a:r>
              <a:rPr lang="en-US" sz="2800" dirty="0" smtClean="0"/>
              <a:t> in some shark species (</a:t>
            </a:r>
            <a:r>
              <a:rPr lang="en-US" sz="2800" dirty="0" err="1" smtClean="0"/>
              <a:t>Matich</a:t>
            </a:r>
            <a:r>
              <a:rPr lang="en-US" sz="2800" dirty="0" smtClean="0"/>
              <a:t> et al. 2011)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259632" y="4371950"/>
            <a:ext cx="78843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dirty="0" err="1" smtClean="0"/>
              <a:t>Matich</a:t>
            </a:r>
            <a:r>
              <a:rPr lang="en-US" sz="1400" dirty="0" smtClean="0"/>
              <a:t>, P., Heithaus, M.R., and Layman, C.A. (2011). Contrasting patterns of individual specialization and </a:t>
            </a:r>
            <a:r>
              <a:rPr lang="en-US" sz="1400" dirty="0" err="1" smtClean="0"/>
              <a:t>trophic</a:t>
            </a:r>
            <a:r>
              <a:rPr lang="en-US" sz="1400" dirty="0" smtClean="0"/>
              <a:t> coupling in two marine apex predators. Journal of Animal Ecology </a:t>
            </a:r>
            <a:r>
              <a:rPr lang="en-US" sz="1400" i="1" dirty="0" smtClean="0"/>
              <a:t>80, 294-305.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Tiger shark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t="14241"/>
          <a:stretch>
            <a:fillRect/>
          </a:stretch>
        </p:blipFill>
        <p:spPr bwMode="auto">
          <a:xfrm>
            <a:off x="5436096" y="1059582"/>
            <a:ext cx="2952328" cy="1951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51720" y="3489853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Detected 93% of days over six month period </a:t>
            </a:r>
            <a:endParaRPr lang="en-US" dirty="0"/>
          </a:p>
        </p:txBody>
      </p:sp>
      <p:pic>
        <p:nvPicPr>
          <p:cNvPr id="7" name="Picture 2" descr="C:\Users\jc167551\Docs\AFSB\Adelaide 2012\Keynote\Tiger shark\15940 BBR .jpg"/>
          <p:cNvPicPr>
            <a:picLocks noChangeAspect="1" noChangeArrowheads="1"/>
          </p:cNvPicPr>
          <p:nvPr/>
        </p:nvPicPr>
        <p:blipFill>
          <a:blip r:embed="rId3" cstate="print"/>
          <a:srcRect l="3116" r="15866"/>
          <a:stretch>
            <a:fillRect/>
          </a:stretch>
        </p:blipFill>
        <p:spPr bwMode="auto">
          <a:xfrm>
            <a:off x="1259633" y="1059582"/>
            <a:ext cx="3744415" cy="226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jc167551\Docs\AFSB\Adelaide 2012\Keynote\P80812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580062" y="3199235"/>
            <a:ext cx="2160339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Australian weasel shark</a:t>
            </a:r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 t="11765"/>
          <a:stretch>
            <a:fillRect/>
          </a:stretch>
        </p:blipFill>
        <p:spPr bwMode="auto">
          <a:xfrm>
            <a:off x="5436096" y="1131590"/>
            <a:ext cx="347855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07704" y="3797627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Detected 69% of days over six month period </a:t>
            </a:r>
            <a:endParaRPr lang="en-US" dirty="0"/>
          </a:p>
        </p:txBody>
      </p:sp>
      <p:pic>
        <p:nvPicPr>
          <p:cNvPr id="3" name="Content Placeholder 2" descr="C:\Users\jc167551\Docs\Conferences\ICRS\2012\Talk\WSL home rang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663" r="13071"/>
          <a:stretch>
            <a:fillRect/>
          </a:stretch>
        </p:blipFill>
        <p:spPr bwMode="auto">
          <a:xfrm>
            <a:off x="1403648" y="1167594"/>
            <a:ext cx="3816424" cy="2196244"/>
          </a:xfrm>
          <a:prstGeom prst="rect">
            <a:avLst/>
          </a:prstGeom>
          <a:noFill/>
        </p:spPr>
      </p:pic>
      <p:pic>
        <p:nvPicPr>
          <p:cNvPr id="8" name="Picture 14" descr="http://kuwaitmarinelife.com/wp-content/uploads/2008/08/slender-weasel-shark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705876"/>
            <a:ext cx="2088232" cy="979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Nocturnal </a:t>
            </a:r>
            <a:r>
              <a:rPr lang="en-US" dirty="0" smtClean="0"/>
              <a:t>invaders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3874" b="14985"/>
          <a:stretch>
            <a:fillRect/>
          </a:stretch>
        </p:blipFill>
        <p:spPr bwMode="auto">
          <a:xfrm>
            <a:off x="1331640" y="1329612"/>
            <a:ext cx="6912768" cy="343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ight Arrow 6"/>
          <p:cNvSpPr/>
          <p:nvPr/>
        </p:nvSpPr>
        <p:spPr bwMode="auto">
          <a:xfrm rot="3063951">
            <a:off x="4831326" y="2321776"/>
            <a:ext cx="926717" cy="67473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Night</a:t>
            </a:r>
          </a:p>
        </p:txBody>
      </p:sp>
      <p:sp>
        <p:nvSpPr>
          <p:cNvPr id="12" name="Left Arrow 11"/>
          <p:cNvSpPr/>
          <p:nvPr/>
        </p:nvSpPr>
        <p:spPr bwMode="auto">
          <a:xfrm rot="1749218">
            <a:off x="3915844" y="3253109"/>
            <a:ext cx="1219833" cy="434739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Sliteye</a:t>
            </a:r>
            <a:r>
              <a:rPr lang="en-US" dirty="0" smtClean="0"/>
              <a:t> shark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Occupy areas relatively close to reefs during the day.</a:t>
            </a:r>
          </a:p>
          <a:p>
            <a:r>
              <a:rPr lang="en-US" dirty="0" smtClean="0"/>
              <a:t>Enter reef habitats at night, possibly to feed.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12" descr="http://showyourfishes.com/fish_breed_photos/Slit-eye_sh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237824"/>
            <a:ext cx="3024336" cy="13501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82118" y="4547904"/>
            <a:ext cx="1765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Sliteye</a:t>
            </a:r>
            <a:r>
              <a:rPr lang="en-US" sz="2000" b="1" dirty="0" smtClean="0"/>
              <a:t> shark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Occasional invaders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interact with reefs occasionally. </a:t>
            </a:r>
          </a:p>
          <a:p>
            <a:r>
              <a:rPr lang="en-US" dirty="0" smtClean="0"/>
              <a:t>Probably have limited affect on reef communities</a:t>
            </a:r>
            <a:endParaRPr lang="en-US" dirty="0"/>
          </a:p>
        </p:txBody>
      </p:sp>
      <p:pic>
        <p:nvPicPr>
          <p:cNvPr id="4" name="Picture 4" descr="Great hammerhead swimm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865408"/>
            <a:ext cx="2409564" cy="1512168"/>
          </a:xfrm>
          <a:prstGeom prst="rect">
            <a:avLst/>
          </a:prstGeom>
          <a:noFill/>
        </p:spPr>
      </p:pic>
      <p:pic>
        <p:nvPicPr>
          <p:cNvPr id="5" name="Picture 8" descr="Blacktip shark in shallow wa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825325"/>
            <a:ext cx="2304256" cy="15466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40190" y="4547904"/>
            <a:ext cx="2520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Great hammerhead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68232" y="4587974"/>
            <a:ext cx="2335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Common </a:t>
            </a:r>
            <a:r>
              <a:rPr lang="en-US" sz="2000" b="1" dirty="0" err="1" smtClean="0"/>
              <a:t>blacktip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267494"/>
            <a:ext cx="1330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Tiger shark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1565379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Great hammerhead</a:t>
            </a:r>
          </a:p>
          <a:p>
            <a:r>
              <a:rPr lang="en-US" dirty="0" smtClean="0"/>
              <a:t> shark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10276" y="314781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Sliteye</a:t>
            </a:r>
            <a:r>
              <a:rPr lang="en-US" dirty="0" smtClean="0"/>
              <a:t> shark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55976" y="3723878"/>
            <a:ext cx="1578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Australian</a:t>
            </a:r>
          </a:p>
          <a:p>
            <a:r>
              <a:rPr lang="en-US" dirty="0" smtClean="0"/>
              <a:t>Weasel shark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236296" y="3651870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Sandbar shark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297171" y="1923678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</a:t>
            </a:r>
          </a:p>
          <a:p>
            <a:r>
              <a:rPr lang="en-US" dirty="0" err="1" smtClean="0"/>
              <a:t>blacktip</a:t>
            </a:r>
            <a:r>
              <a:rPr lang="en-US" dirty="0" smtClean="0"/>
              <a:t> shark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51470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Scalloped </a:t>
            </a:r>
          </a:p>
          <a:p>
            <a:r>
              <a:rPr lang="en-US" dirty="0" smtClean="0"/>
              <a:t>hammerhead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80313" y="41151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Bull shark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64088" y="123478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Lemon shark</a:t>
            </a:r>
            <a:endParaRPr lang="en-US" dirty="0"/>
          </a:p>
        </p:txBody>
      </p:sp>
      <p:pic>
        <p:nvPicPr>
          <p:cNvPr id="13" name="Picture 2" descr="http://www.34igc.org/FileLibrary/barrier_reef_heron_isl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510013"/>
            <a:ext cx="3935760" cy="2213865"/>
          </a:xfrm>
          <a:prstGeom prst="rect">
            <a:avLst/>
          </a:prstGeom>
          <a:noFill/>
        </p:spPr>
      </p:pic>
      <p:pic>
        <p:nvPicPr>
          <p:cNvPr id="14" name="Picture 4" descr="Tiger shark swimming over sandy bot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699542"/>
            <a:ext cx="1176154" cy="695393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</p:pic>
      <p:pic>
        <p:nvPicPr>
          <p:cNvPr id="15" name="Picture 6" descr="Lemon shark swimming over re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627534"/>
            <a:ext cx="1110390" cy="702078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</p:pic>
      <p:pic>
        <p:nvPicPr>
          <p:cNvPr id="16" name="Picture 2" descr="Scalloped hammerhea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9816" y="681540"/>
            <a:ext cx="1144192" cy="702078"/>
          </a:xfrm>
          <a:prstGeom prst="rect">
            <a:avLst/>
          </a:prstGeom>
          <a:noFill/>
          <a:ln w="63500">
            <a:solidFill>
              <a:srgbClr val="7030A0"/>
            </a:solidFill>
          </a:ln>
        </p:spPr>
      </p:pic>
      <p:pic>
        <p:nvPicPr>
          <p:cNvPr id="17" name="Picture 4" descr="Great hammerhead swimm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2193708"/>
            <a:ext cx="1368152" cy="810090"/>
          </a:xfrm>
          <a:prstGeom prst="rect">
            <a:avLst/>
          </a:prstGeom>
          <a:noFill/>
          <a:ln w="63500">
            <a:solidFill>
              <a:srgbClr val="7030A0"/>
            </a:solidFill>
          </a:ln>
        </p:spPr>
      </p:pic>
      <p:pic>
        <p:nvPicPr>
          <p:cNvPr id="18" name="Picture 6" descr="Mature female bull shar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843558"/>
            <a:ext cx="1080120" cy="76031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</p:pic>
      <p:pic>
        <p:nvPicPr>
          <p:cNvPr id="19" name="Picture 8" descr="Blacktip shark in shallow wat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24328" y="2571750"/>
            <a:ext cx="1152127" cy="810090"/>
          </a:xfrm>
          <a:prstGeom prst="rect">
            <a:avLst/>
          </a:prstGeom>
          <a:noFill/>
          <a:ln w="63500">
            <a:solidFill>
              <a:srgbClr val="7030A0"/>
            </a:solidFill>
          </a:ln>
        </p:spPr>
      </p:pic>
      <p:pic>
        <p:nvPicPr>
          <p:cNvPr id="20" name="Picture 10" descr="Sandbar shark swimmi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4011910"/>
            <a:ext cx="1090092" cy="79627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</p:pic>
      <p:pic>
        <p:nvPicPr>
          <p:cNvPr id="21" name="Picture 12" descr="http://showyourfishes.com/fish_breed_photos/Slit-eye_shark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56792" y="3507854"/>
            <a:ext cx="1359024" cy="590928"/>
          </a:xfrm>
          <a:prstGeom prst="rect">
            <a:avLst/>
          </a:prstGeom>
          <a:noFill/>
          <a:ln w="63500">
            <a:solidFill>
              <a:schemeClr val="bg2"/>
            </a:solidFill>
          </a:ln>
        </p:spPr>
      </p:pic>
      <p:pic>
        <p:nvPicPr>
          <p:cNvPr id="22" name="Picture 14" descr="http://kuwaitmarinelife.com/wp-content/uploads/2008/08/slender-weasel-shark.bmp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0" y="4427631"/>
            <a:ext cx="1141140" cy="520383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</p:pic>
      <p:cxnSp>
        <p:nvCxnSpPr>
          <p:cNvPr id="24" name="Straight Connector 23"/>
          <p:cNvCxnSpPr/>
          <p:nvPr/>
        </p:nvCxnSpPr>
        <p:spPr bwMode="auto">
          <a:xfrm>
            <a:off x="1403648" y="4389952"/>
            <a:ext cx="504056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1403648" y="4596600"/>
            <a:ext cx="504056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1403648" y="4831376"/>
            <a:ext cx="504056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1412274" y="5066152"/>
            <a:ext cx="504056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1979713" y="422793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Seasonal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979712" y="442875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Individual specialist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974992" y="4654356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Occasional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972891" y="485575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Noctural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0" y="205979"/>
            <a:ext cx="7561138" cy="857250"/>
          </a:xfrm>
        </p:spPr>
        <p:txBody>
          <a:bodyPr/>
          <a:lstStyle/>
          <a:p>
            <a:r>
              <a:rPr lang="en-US" dirty="0" smtClean="0"/>
              <a:t>Role of non-resident reef sharks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771800" y="1653648"/>
            <a:ext cx="0" cy="27003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771800" y="4353948"/>
            <a:ext cx="47525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067945" y="4515966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Distance of energy flow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30528" y="2996830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Seasonal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Invader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24117" y="1851670"/>
            <a:ext cx="141577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of </a:t>
            </a:r>
          </a:p>
          <a:p>
            <a:r>
              <a:rPr lang="en-US" dirty="0" smtClean="0"/>
              <a:t>effect on</a:t>
            </a:r>
          </a:p>
          <a:p>
            <a:r>
              <a:rPr lang="en-US" dirty="0" smtClean="0"/>
              <a:t>reef</a:t>
            </a:r>
          </a:p>
          <a:p>
            <a:r>
              <a:rPr lang="en-US" dirty="0" smtClean="0"/>
              <a:t>community </a:t>
            </a:r>
          </a:p>
          <a:p>
            <a:r>
              <a:rPr lang="en-US" dirty="0" smtClean="0"/>
              <a:t>(% time </a:t>
            </a:r>
          </a:p>
          <a:p>
            <a:r>
              <a:rPr lang="en-US" dirty="0" smtClean="0"/>
              <a:t>in reef </a:t>
            </a:r>
          </a:p>
          <a:p>
            <a:r>
              <a:rPr lang="en-US" dirty="0" smtClean="0"/>
              <a:t>ecosystem)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59056" y="218674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Nocturnal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invader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8846" y="3975906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Occasional invader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70935" y="1707655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Individual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Specialist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effects of non-resident sharks on reef communities can be both direct and indirect.</a:t>
            </a:r>
          </a:p>
          <a:p>
            <a:r>
              <a:rPr lang="en-US" sz="2800" dirty="0" smtClean="0"/>
              <a:t>Non-resident sharks interact with reef communities in a variety of ways</a:t>
            </a:r>
          </a:p>
          <a:p>
            <a:r>
              <a:rPr lang="en-US" sz="2800" dirty="0" smtClean="0"/>
              <a:t>Not just reef resident sharks that have predator roles.</a:t>
            </a:r>
          </a:p>
          <a:p>
            <a:r>
              <a:rPr lang="en-US" sz="2800" dirty="0" smtClean="0"/>
              <a:t>Energy flows occur over both short and long distances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350" y="951570"/>
            <a:ext cx="3672706" cy="3996668"/>
          </a:xfrm>
        </p:spPr>
        <p:txBody>
          <a:bodyPr/>
          <a:lstStyle/>
          <a:p>
            <a:r>
              <a:rPr lang="en-US" sz="2800" dirty="0" smtClean="0"/>
              <a:t>Continue surveys</a:t>
            </a:r>
          </a:p>
          <a:p>
            <a:r>
              <a:rPr lang="en-US" sz="2800" dirty="0" smtClean="0"/>
              <a:t>Continue acoustic telemetry work</a:t>
            </a:r>
          </a:p>
          <a:p>
            <a:r>
              <a:rPr lang="en-US" sz="2800" dirty="0" smtClean="0"/>
              <a:t>Use stable isotopes to investigate </a:t>
            </a:r>
            <a:r>
              <a:rPr lang="en-US" sz="2800" dirty="0" err="1" smtClean="0"/>
              <a:t>trophic</a:t>
            </a:r>
            <a:r>
              <a:rPr lang="en-US" sz="2800" dirty="0" smtClean="0"/>
              <a:t> roles</a:t>
            </a:r>
          </a:p>
          <a:p>
            <a:r>
              <a:rPr lang="en-US" sz="2800" dirty="0" smtClean="0"/>
              <a:t>Student engaged on the project (Mario Espinoza)</a:t>
            </a:r>
            <a:endParaRPr lang="en-US" sz="2800" dirty="0"/>
          </a:p>
        </p:txBody>
      </p:sp>
      <p:pic>
        <p:nvPicPr>
          <p:cNvPr id="4098" name="Picture 2" descr="C:\Users\jc167551\Desktop\New folder\P80912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3" y="1131590"/>
            <a:ext cx="2592287" cy="1707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350" y="1200150"/>
            <a:ext cx="3744714" cy="3748088"/>
          </a:xfrm>
        </p:spPr>
        <p:txBody>
          <a:bodyPr/>
          <a:lstStyle/>
          <a:p>
            <a:r>
              <a:rPr lang="en-US" sz="2800" dirty="0" smtClean="0"/>
              <a:t>ARC (MRH Future Fellowship)</a:t>
            </a:r>
          </a:p>
          <a:p>
            <a:r>
              <a:rPr lang="en-US" sz="2800" dirty="0" smtClean="0"/>
              <a:t>NERP Tropical Ecosystems Hub (Project 6.1)</a:t>
            </a:r>
          </a:p>
          <a:p>
            <a:r>
              <a:rPr lang="en-US" sz="2800" dirty="0" smtClean="0"/>
              <a:t>Heron Island Research Station</a:t>
            </a:r>
          </a:p>
          <a:p>
            <a:r>
              <a:rPr lang="en-US" sz="2800" dirty="0" smtClean="0"/>
              <a:t>RV James Kirby</a:t>
            </a:r>
          </a:p>
        </p:txBody>
      </p:sp>
      <p:pic>
        <p:nvPicPr>
          <p:cNvPr id="4" name="Picture 2" descr="http://www.34igc.org/FileLibrary/barrier_reef_heron_isl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275606"/>
            <a:ext cx="3935760" cy="2213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2623</TotalTime>
  <Words>717</Words>
  <Application>Microsoft Office PowerPoint</Application>
  <PresentationFormat>On-screen Show (16:9)</PresentationFormat>
  <Paragraphs>136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The role of non-resident sharks in shaping coral reef communities</vt:lpstr>
      <vt:lpstr>Reef-resident sharks</vt:lpstr>
      <vt:lpstr>Progress on understanding  reef-resident shark species</vt:lpstr>
      <vt:lpstr>Non-resident shark species</vt:lpstr>
      <vt:lpstr>Questions</vt:lpstr>
      <vt:lpstr>Potential roles</vt:lpstr>
      <vt:lpstr>Current surveys</vt:lpstr>
      <vt:lpstr>Slide 8</vt:lpstr>
      <vt:lpstr>Acoustic monitoring</vt:lpstr>
      <vt:lpstr>1. Seasonal invaders</vt:lpstr>
      <vt:lpstr>2. Individual reef specialists</vt:lpstr>
      <vt:lpstr>Tiger shark</vt:lpstr>
      <vt:lpstr>Australian weasel shark</vt:lpstr>
      <vt:lpstr>3. Nocturnal invaders</vt:lpstr>
      <vt:lpstr>Sliteye shark</vt:lpstr>
      <vt:lpstr>Occasional invaders</vt:lpstr>
      <vt:lpstr>Slide 17</vt:lpstr>
      <vt:lpstr>Role of non-resident reef sharks</vt:lpstr>
      <vt:lpstr>Conclusions</vt:lpstr>
      <vt:lpstr>Next steps</vt:lpstr>
      <vt:lpstr>Thanks</vt:lpstr>
    </vt:vector>
  </TitlesOfParts>
  <Company>James Cook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Colin</dc:creator>
  <cp:lastModifiedBy>Colin Simpfendorfer</cp:lastModifiedBy>
  <cp:revision>207</cp:revision>
  <dcterms:created xsi:type="dcterms:W3CDTF">2010-06-01T18:53:52Z</dcterms:created>
  <dcterms:modified xsi:type="dcterms:W3CDTF">2012-07-07T22:44:34Z</dcterms:modified>
</cp:coreProperties>
</file>